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17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31/01/2021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315416" y="0"/>
            <a:ext cx="7632848" cy="971600"/>
          </a:xfrm>
          <a:prstGeom prst="wave">
            <a:avLst>
              <a:gd name="adj1" fmla="val 12500"/>
              <a:gd name="adj2" fmla="val -1222"/>
            </a:avLst>
          </a:prstGeom>
        </p:spPr>
        <p:txBody>
          <a:bodyPr>
            <a:noAutofit/>
          </a:bodyPr>
          <a:lstStyle/>
          <a:p>
            <a:r>
              <a:rPr lang="it-IT" sz="3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“</a:t>
            </a:r>
            <a:r>
              <a:rPr lang="it-IT" sz="32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Gesù, se lo vuoi, puoi purificarmi</a:t>
            </a:r>
            <a:r>
              <a:rPr lang="it-IT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”</a:t>
            </a:r>
            <a:endParaRPr lang="it-IT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33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 descr="C:\Users\Utente\Desktop\73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450" y="755576"/>
            <a:ext cx="2702918" cy="1584176"/>
          </a:xfrm>
          <a:prstGeom prst="rect">
            <a:avLst/>
          </a:prstGeom>
          <a:noFill/>
        </p:spPr>
      </p:pic>
      <p:sp>
        <p:nvSpPr>
          <p:cNvPr id="7" name="Rettangolo 6"/>
          <p:cNvSpPr/>
          <p:nvPr/>
        </p:nvSpPr>
        <p:spPr>
          <a:xfrm>
            <a:off x="2996952" y="827584"/>
            <a:ext cx="3600400" cy="165618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dirty="0" smtClean="0">
                <a:solidFill>
                  <a:schemeClr val="tx1"/>
                </a:solidFill>
              </a:rPr>
              <a:t>Nel Vangelo di questa domenica si parla di una persona malata e sola:</a:t>
            </a:r>
          </a:p>
          <a:p>
            <a:r>
              <a:rPr lang="it-IT" sz="1600" dirty="0" smtClean="0">
                <a:solidFill>
                  <a:schemeClr val="tx1"/>
                </a:solidFill>
              </a:rPr>
              <a:t> un lebbroso.</a:t>
            </a:r>
          </a:p>
          <a:p>
            <a:r>
              <a:rPr lang="it-IT" sz="1600" dirty="0" smtClean="0">
                <a:solidFill>
                  <a:schemeClr val="tx1"/>
                </a:solidFill>
              </a:rPr>
              <a:t>Mentre tutti lo allontanano, Gesù si avvicina a lui, lo tocca e lo “</a:t>
            </a:r>
            <a:r>
              <a:rPr lang="it-IT" sz="1600" b="1" dirty="0" smtClean="0">
                <a:solidFill>
                  <a:schemeClr val="tx1"/>
                </a:solidFill>
              </a:rPr>
              <a:t>purifica</a:t>
            </a:r>
            <a:r>
              <a:rPr lang="it-IT" sz="1600" dirty="0" smtClean="0">
                <a:solidFill>
                  <a:schemeClr val="tx1"/>
                </a:solidFill>
              </a:rPr>
              <a:t>”, cioè lo guarisce.</a:t>
            </a:r>
            <a:endParaRPr lang="it-IT" sz="1600" dirty="0">
              <a:solidFill>
                <a:schemeClr val="tx1"/>
              </a:solidFill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332654" y="4355975"/>
          <a:ext cx="2592289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27"/>
                <a:gridCol w="370327"/>
                <a:gridCol w="370327"/>
                <a:gridCol w="370327"/>
                <a:gridCol w="370327"/>
                <a:gridCol w="370327"/>
                <a:gridCol w="370327"/>
              </a:tblGrid>
              <a:tr h="504056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332658" y="4355976"/>
          <a:ext cx="2880317" cy="273630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31115"/>
                <a:gridCol w="387579"/>
                <a:gridCol w="387579"/>
                <a:gridCol w="400059"/>
                <a:gridCol w="403806"/>
                <a:gridCol w="387579"/>
                <a:gridCol w="482600"/>
              </a:tblGrid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it-I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ttangolo 12"/>
          <p:cNvSpPr/>
          <p:nvPr/>
        </p:nvSpPr>
        <p:spPr>
          <a:xfrm>
            <a:off x="332656" y="2411760"/>
            <a:ext cx="6264696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dirty="0" smtClean="0">
                <a:solidFill>
                  <a:schemeClr val="tx1"/>
                </a:solidFill>
              </a:rPr>
              <a:t>Gesù compie un profondo </a:t>
            </a:r>
            <a:r>
              <a:rPr lang="it-IT" sz="1600" b="1" dirty="0" smtClean="0">
                <a:solidFill>
                  <a:schemeClr val="tx1"/>
                </a:solidFill>
              </a:rPr>
              <a:t>gesto d’amore </a:t>
            </a:r>
            <a:r>
              <a:rPr lang="it-IT" sz="1600" dirty="0" smtClean="0">
                <a:solidFill>
                  <a:schemeClr val="tx1"/>
                </a:solidFill>
              </a:rPr>
              <a:t>e restituisce a quell’uomo il sorriso e la gioia della vita.</a:t>
            </a:r>
          </a:p>
          <a:p>
            <a:r>
              <a:rPr lang="it-IT" sz="1600" dirty="0" smtClean="0">
                <a:solidFill>
                  <a:schemeClr val="tx1"/>
                </a:solidFill>
              </a:rPr>
              <a:t>La lebbra del nostro tempo e’ </a:t>
            </a:r>
            <a:r>
              <a:rPr lang="it-IT" sz="1600" dirty="0" err="1" smtClean="0">
                <a:solidFill>
                  <a:schemeClr val="tx1"/>
                </a:solidFill>
              </a:rPr>
              <a:t>cio’</a:t>
            </a:r>
            <a:r>
              <a:rPr lang="it-IT" sz="1600" dirty="0" smtClean="0">
                <a:solidFill>
                  <a:schemeClr val="tx1"/>
                </a:solidFill>
              </a:rPr>
              <a:t> che isola l’altro, che lo fa sentire “diverso”, proprio come un malato contagioso da cui fuggire.</a:t>
            </a:r>
          </a:p>
          <a:p>
            <a:endParaRPr lang="it-IT" sz="1600" dirty="0" smtClean="0">
              <a:solidFill>
                <a:schemeClr val="tx1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3645024" y="4355976"/>
            <a:ext cx="2880320" cy="2808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 </a:t>
            </a:r>
            <a:r>
              <a:rPr lang="it-IT" sz="1400" b="1" dirty="0" smtClean="0">
                <a:solidFill>
                  <a:schemeClr val="tx1"/>
                </a:solidFill>
              </a:rPr>
              <a:t>Cancella due lettere e conserva la terza, poi cancella le due seguenti e conserva la sesta </a:t>
            </a:r>
          </a:p>
          <a:p>
            <a:pPr algn="ctr"/>
            <a:r>
              <a:rPr lang="it-IT" sz="1400" b="1" dirty="0" smtClean="0">
                <a:solidFill>
                  <a:schemeClr val="tx1"/>
                </a:solidFill>
              </a:rPr>
              <a:t>e così via.</a:t>
            </a:r>
          </a:p>
          <a:p>
            <a:pPr algn="ctr"/>
            <a:endParaRPr lang="it-IT" sz="1400" b="1" dirty="0" smtClean="0">
              <a:solidFill>
                <a:schemeClr val="tx1"/>
              </a:solidFill>
            </a:endParaRPr>
          </a:p>
          <a:p>
            <a:pPr algn="ctr"/>
            <a:r>
              <a:rPr lang="it-IT" sz="1400" b="1" dirty="0" smtClean="0">
                <a:solidFill>
                  <a:schemeClr val="tx1"/>
                </a:solidFill>
              </a:rPr>
              <a:t>La parola è:</a:t>
            </a:r>
          </a:p>
          <a:p>
            <a:pPr algn="ctr"/>
            <a:endParaRPr lang="it-IT" sz="1400" b="1" dirty="0" smtClean="0">
              <a:solidFill>
                <a:schemeClr val="tx1"/>
              </a:solidFill>
            </a:endParaRPr>
          </a:p>
          <a:p>
            <a:pPr algn="ctr"/>
            <a:endParaRPr lang="it-IT" sz="1400" b="1" dirty="0" smtClean="0">
              <a:solidFill>
                <a:schemeClr val="tx1"/>
              </a:solidFill>
            </a:endParaRPr>
          </a:p>
          <a:p>
            <a:pPr algn="ctr"/>
            <a:r>
              <a:rPr lang="it-IT" sz="1400" b="1" dirty="0" err="1" smtClean="0">
                <a:solidFill>
                  <a:schemeClr val="tx1"/>
                </a:solidFill>
              </a:rPr>
              <a:t>------------------------------------------------</a:t>
            </a:r>
            <a:r>
              <a:rPr lang="it-IT" sz="1400" b="1" dirty="0" smtClean="0">
                <a:solidFill>
                  <a:schemeClr val="tx1"/>
                </a:solidFill>
              </a:rPr>
              <a:t> </a:t>
            </a:r>
            <a:endParaRPr lang="it-IT" sz="1400" b="1" dirty="0">
              <a:solidFill>
                <a:schemeClr val="tx1"/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1196752" y="3563888"/>
            <a:ext cx="4320480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rgbClr val="FF0000"/>
                </a:solidFill>
              </a:rPr>
              <a:t>Quale sentimento riempie il cuore di Gesù?</a:t>
            </a:r>
            <a:endParaRPr lang="it-IT" sz="1600" dirty="0">
              <a:solidFill>
                <a:srgbClr val="FF0000"/>
              </a:solidFill>
            </a:endParaRPr>
          </a:p>
        </p:txBody>
      </p:sp>
      <p:sp>
        <p:nvSpPr>
          <p:cNvPr id="14" name="Esplosione 1 13"/>
          <p:cNvSpPr/>
          <p:nvPr/>
        </p:nvSpPr>
        <p:spPr>
          <a:xfrm>
            <a:off x="548680" y="7740352"/>
            <a:ext cx="2376264" cy="936104"/>
          </a:xfrm>
          <a:prstGeom prst="irregularSeal1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C00000"/>
                </a:solidFill>
              </a:rPr>
              <a:t>ATTENZIONE!</a:t>
            </a:r>
            <a:endParaRPr lang="it-IT" sz="1400" b="1" dirty="0">
              <a:solidFill>
                <a:srgbClr val="C0000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501008" y="7524328"/>
            <a:ext cx="3024336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400" b="1" dirty="0" smtClean="0">
              <a:solidFill>
                <a:schemeClr val="tx1"/>
              </a:solidFill>
            </a:endParaRPr>
          </a:p>
          <a:p>
            <a:pPr algn="ctr"/>
            <a:r>
              <a:rPr lang="it-IT" sz="1400" b="1" dirty="0" smtClean="0">
                <a:solidFill>
                  <a:schemeClr val="tx1"/>
                </a:solidFill>
              </a:rPr>
              <a:t>“COMPATIRE”</a:t>
            </a:r>
            <a:r>
              <a:rPr lang="it-IT" sz="1400" dirty="0" smtClean="0">
                <a:solidFill>
                  <a:schemeClr val="tx1"/>
                </a:solidFill>
              </a:rPr>
              <a:t> non significa provare pena per qualcuno, ma significa “</a:t>
            </a:r>
            <a:r>
              <a:rPr lang="it-IT" sz="1400" b="1" dirty="0" err="1" smtClean="0">
                <a:solidFill>
                  <a:schemeClr val="tx1"/>
                </a:solidFill>
              </a:rPr>
              <a:t>patire-con</a:t>
            </a:r>
            <a:r>
              <a:rPr lang="it-IT" sz="1400" dirty="0" smtClean="0">
                <a:solidFill>
                  <a:schemeClr val="tx1"/>
                </a:solidFill>
              </a:rPr>
              <a:t>”, cioè condividere le sofferenze dell’altro  e aiutarlo a non sentirsi solo.</a:t>
            </a:r>
          </a:p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tente\Desktop\sorriso-che-pensa-circa-un-futuro-1059413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88637" y="29553"/>
            <a:ext cx="1872999" cy="1878151"/>
          </a:xfrm>
          <a:prstGeom prst="rect">
            <a:avLst/>
          </a:prstGeom>
          <a:noFill/>
        </p:spPr>
      </p:pic>
      <p:sp>
        <p:nvSpPr>
          <p:cNvPr id="3" name="Rettangolo arrotondato 2"/>
          <p:cNvSpPr/>
          <p:nvPr/>
        </p:nvSpPr>
        <p:spPr>
          <a:xfrm>
            <a:off x="2492896" y="827584"/>
            <a:ext cx="2376264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Rifletti e rispondi</a:t>
            </a:r>
          </a:p>
        </p:txBody>
      </p:sp>
      <p:sp>
        <p:nvSpPr>
          <p:cNvPr id="5" name="Rettangolo 4"/>
          <p:cNvSpPr/>
          <p:nvPr/>
        </p:nvSpPr>
        <p:spPr>
          <a:xfrm>
            <a:off x="188640" y="1763688"/>
            <a:ext cx="6552728" cy="7380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it-IT" sz="1600" dirty="0" smtClean="0">
                <a:solidFill>
                  <a:schemeClr val="tx1"/>
                </a:solidFill>
              </a:rPr>
              <a:t>Ti è mai capitato di avere compassione di qualcuno? (Un povero, una persona malata, un amico o un compagno di classe che viene preso in giro o allontanato da tutti ...)</a:t>
            </a:r>
          </a:p>
          <a:p>
            <a:pPr marL="342900" indent="-342900"/>
            <a:endParaRPr lang="it-IT" sz="160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it-IT" dirty="0" smtClean="0">
                <a:solidFill>
                  <a:schemeClr val="tx1"/>
                </a:solidFill>
              </a:rPr>
              <a:t>	____________________________________________________</a:t>
            </a:r>
          </a:p>
          <a:p>
            <a:pPr marL="342900" indent="-342900"/>
            <a:endParaRPr lang="it-IT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it-IT" dirty="0" smtClean="0">
                <a:solidFill>
                  <a:schemeClr val="tx1"/>
                </a:solidFill>
              </a:rPr>
              <a:t>	____________________________________________________</a:t>
            </a:r>
          </a:p>
          <a:p>
            <a:pPr marL="342900" indent="-342900"/>
            <a:endParaRPr lang="it-IT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it-IT" dirty="0" smtClean="0">
                <a:solidFill>
                  <a:schemeClr val="tx1"/>
                </a:solidFill>
              </a:rPr>
              <a:t>	____________________________________________________</a:t>
            </a:r>
          </a:p>
          <a:p>
            <a:pPr marL="342900" indent="-342900"/>
            <a:endParaRPr lang="it-IT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it-IT" sz="1600" dirty="0" smtClean="0">
                <a:solidFill>
                  <a:schemeClr val="tx1"/>
                </a:solidFill>
              </a:rPr>
              <a:t>2</a:t>
            </a:r>
            <a:r>
              <a:rPr lang="it-IT" sz="1600" dirty="0" smtClean="0">
                <a:solidFill>
                  <a:schemeClr val="tx1"/>
                </a:solidFill>
              </a:rPr>
              <a:t>)	 </a:t>
            </a:r>
            <a:r>
              <a:rPr lang="it-IT" sz="1600" dirty="0" smtClean="0">
                <a:solidFill>
                  <a:schemeClr val="tx1"/>
                </a:solidFill>
              </a:rPr>
              <a:t>Cosa hai fatto?</a:t>
            </a:r>
          </a:p>
          <a:p>
            <a:pPr marL="342900" indent="-342900"/>
            <a:endParaRPr lang="it-IT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it-IT" dirty="0" smtClean="0">
                <a:solidFill>
                  <a:schemeClr val="tx1"/>
                </a:solidFill>
              </a:rPr>
              <a:t>	____________________________________________________</a:t>
            </a:r>
          </a:p>
          <a:p>
            <a:pPr marL="342900" indent="-342900"/>
            <a:r>
              <a:rPr lang="it-IT" dirty="0" smtClean="0">
                <a:solidFill>
                  <a:schemeClr val="tx1"/>
                </a:solidFill>
              </a:rPr>
              <a:t>	</a:t>
            </a:r>
          </a:p>
          <a:p>
            <a:pPr marL="342900" indent="-342900"/>
            <a:r>
              <a:rPr lang="it-IT" dirty="0" smtClean="0">
                <a:solidFill>
                  <a:schemeClr val="tx1"/>
                </a:solidFill>
              </a:rPr>
              <a:t>	____________________________________________________</a:t>
            </a:r>
          </a:p>
          <a:p>
            <a:pPr marL="342900" indent="-342900"/>
            <a:endParaRPr lang="it-IT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it-IT" dirty="0" smtClean="0">
                <a:solidFill>
                  <a:schemeClr val="tx1"/>
                </a:solidFill>
              </a:rPr>
              <a:t>	____________________________________________________</a:t>
            </a:r>
          </a:p>
          <a:p>
            <a:pPr marL="342900" indent="-342900"/>
            <a:endParaRPr lang="it-IT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it-IT" sz="1600" smtClean="0">
                <a:solidFill>
                  <a:schemeClr val="tx1"/>
                </a:solidFill>
              </a:rPr>
              <a:t>3</a:t>
            </a:r>
            <a:r>
              <a:rPr lang="it-IT" sz="1600" smtClean="0">
                <a:solidFill>
                  <a:schemeClr val="tx1"/>
                </a:solidFill>
              </a:rPr>
              <a:t>)	 </a:t>
            </a:r>
            <a:r>
              <a:rPr lang="it-IT" sz="1600" dirty="0" smtClean="0">
                <a:solidFill>
                  <a:schemeClr val="tx1"/>
                </a:solidFill>
              </a:rPr>
              <a:t>E a te è mai capitato di sentirti solo/a e di essere stato/a allontanato/a da qualcuno?</a:t>
            </a:r>
          </a:p>
          <a:p>
            <a:pPr marL="342900" indent="-342900"/>
            <a:endParaRPr lang="it-IT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it-IT" dirty="0" smtClean="0">
                <a:solidFill>
                  <a:schemeClr val="tx1"/>
                </a:solidFill>
              </a:rPr>
              <a:t>	____________________________________________________</a:t>
            </a:r>
          </a:p>
          <a:p>
            <a:pPr marL="342900" indent="-342900"/>
            <a:endParaRPr lang="it-IT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it-IT" dirty="0" smtClean="0">
                <a:solidFill>
                  <a:schemeClr val="tx1"/>
                </a:solidFill>
              </a:rPr>
              <a:t>	____________________________________________________</a:t>
            </a:r>
          </a:p>
          <a:p>
            <a:pPr marL="342900" indent="-342900"/>
            <a:endParaRPr lang="it-IT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it-IT" dirty="0" smtClean="0">
                <a:solidFill>
                  <a:schemeClr val="tx1"/>
                </a:solidFill>
              </a:rPr>
              <a:t>	____________________________________________________</a:t>
            </a:r>
          </a:p>
          <a:p>
            <a:pPr marL="342900" indent="-342900"/>
            <a:r>
              <a:rPr lang="it-IT" dirty="0" smtClean="0">
                <a:solidFill>
                  <a:schemeClr val="tx1"/>
                </a:solidFill>
              </a:rPr>
              <a:t> 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234</Words>
  <Application>Microsoft Office PowerPoint</Application>
  <PresentationFormat>Presentazione su schermo (4:3)</PresentationFormat>
  <Paragraphs>77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“Gesù, se lo vuoi, puoi purificarmi”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“Gesù, se lo vuoi, puoi purificarmi”</dc:title>
  <dc:creator>Utente</dc:creator>
  <cp:lastModifiedBy>Utente</cp:lastModifiedBy>
  <cp:revision>29</cp:revision>
  <dcterms:created xsi:type="dcterms:W3CDTF">2021-01-29T09:13:15Z</dcterms:created>
  <dcterms:modified xsi:type="dcterms:W3CDTF">2021-01-31T09:42:23Z</dcterms:modified>
</cp:coreProperties>
</file>